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267" r:id="rId3"/>
    <p:sldId id="257" r:id="rId4"/>
    <p:sldId id="309" r:id="rId5"/>
    <p:sldId id="297" r:id="rId6"/>
    <p:sldId id="308" r:id="rId7"/>
    <p:sldId id="310" r:id="rId8"/>
    <p:sldId id="299" r:id="rId9"/>
    <p:sldId id="262" r:id="rId10"/>
    <p:sldId id="261" r:id="rId11"/>
    <p:sldId id="263" r:id="rId12"/>
    <p:sldId id="289" r:id="rId13"/>
    <p:sldId id="300" r:id="rId14"/>
    <p:sldId id="311" r:id="rId15"/>
    <p:sldId id="312" r:id="rId16"/>
    <p:sldId id="285" r:id="rId17"/>
    <p:sldId id="286" r:id="rId18"/>
    <p:sldId id="298" r:id="rId19"/>
    <p:sldId id="301" r:id="rId20"/>
    <p:sldId id="302" r:id="rId21"/>
    <p:sldId id="275" r:id="rId22"/>
    <p:sldId id="304" r:id="rId23"/>
    <p:sldId id="259" r:id="rId24"/>
    <p:sldId id="268" r:id="rId25"/>
    <p:sldId id="271" r:id="rId26"/>
    <p:sldId id="281" r:id="rId27"/>
    <p:sldId id="282" r:id="rId28"/>
    <p:sldId id="291" r:id="rId29"/>
    <p:sldId id="293" r:id="rId30"/>
    <p:sldId id="305" r:id="rId31"/>
    <p:sldId id="278" r:id="rId32"/>
    <p:sldId id="306" r:id="rId33"/>
    <p:sldId id="316" r:id="rId34"/>
    <p:sldId id="314" r:id="rId35"/>
    <p:sldId id="279" r:id="rId36"/>
    <p:sldId id="307" r:id="rId37"/>
    <p:sldId id="313" r:id="rId38"/>
    <p:sldId id="319" r:id="rId39"/>
    <p:sldId id="318" r:id="rId40"/>
    <p:sldId id="320" r:id="rId41"/>
    <p:sldId id="322" r:id="rId42"/>
    <p:sldId id="323" r:id="rId43"/>
    <p:sldId id="266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583" autoAdjust="0"/>
  </p:normalViewPr>
  <p:slideViewPr>
    <p:cSldViewPr snapToGrid="0" snapToObjects="1">
      <p:cViewPr>
        <p:scale>
          <a:sx n="72" d="100"/>
          <a:sy n="72" d="100"/>
        </p:scale>
        <p:origin x="-201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interSettings" Target="printerSettings/printerSettings1.bin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jpg>
</file>

<file path=ppt/media/image10.jpg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jpg>
</file>

<file path=ppt/media/image19.jpg>
</file>

<file path=ppt/media/image2.png>
</file>

<file path=ppt/media/image20.tiff>
</file>

<file path=ppt/media/image21.tiff>
</file>

<file path=ppt/media/image22.tiff>
</file>

<file path=ppt/media/image28.jpg>
</file>

<file path=ppt/media/image3.png>
</file>

<file path=ppt/media/image4.png>
</file>

<file path=ppt/media/image5.tiff>
</file>

<file path=ppt/media/image6.tiff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0E6E77-3283-344D-9AC2-FD5DD182305F}" type="datetimeFigureOut">
              <a:rPr lang="en-US" smtClean="0"/>
              <a:t>2/3/15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A4C59-9997-D64D-B418-4F4AB05D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587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423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42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Talk more about trade offs and affordances here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GCMD is broader, RDA is more specific (narrower Designated community)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show XML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Decision of what </a:t>
            </a:r>
            <a:r>
              <a:rPr lang="en-US" baseline="0" dirty="0" err="1" smtClean="0"/>
              <a:t>attrinbute</a:t>
            </a:r>
            <a:r>
              <a:rPr lang="en-US" baseline="0" dirty="0" smtClean="0"/>
              <a:t> value pair to use has a real consequence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a result</a:t>
            </a:r>
            <a:r>
              <a:rPr lang="en-US" baseline="0" dirty="0" smtClean="0"/>
              <a:t> of the high amount of </a:t>
            </a:r>
            <a:r>
              <a:rPr lang="en-US" baseline="0" dirty="0" err="1" smtClean="0"/>
              <a:t>specificy</a:t>
            </a:r>
            <a:r>
              <a:rPr lang="en-US" baseline="0" dirty="0" smtClean="0"/>
              <a:t> for each repository and data center, when bringing records together, or publishing to more general repositories, there’s a need to translate, (or crosswalk) one standard into another. 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96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Want</a:t>
            </a:r>
            <a:r>
              <a:rPr lang="en-US" baseline="0" dirty="0" smtClean="0"/>
              <a:t> to take a few minutes to talk about the particular metadata needs of research data.  As </a:t>
            </a:r>
            <a:r>
              <a:rPr lang="en-US" baseline="0" dirty="0" err="1" smtClean="0"/>
              <a:t>nic</a:t>
            </a:r>
            <a:r>
              <a:rPr lang="en-US" baseline="0" dirty="0" smtClean="0"/>
              <a:t> reviewed…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36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can seem like a lot – so</a:t>
            </a:r>
            <a:r>
              <a:rPr lang="en-US" baseline="0" dirty="0" smtClean="0"/>
              <a:t> let’s reframe this according to one of the lifecycle models we looked at yesterday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Another way to divide types of metadata is by the groups of users it aims to serve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24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we start looking at and comparing schemas its important to ask, “what’s</a:t>
            </a:r>
            <a:r>
              <a:rPr lang="en-US" baseline="0" dirty="0" smtClean="0"/>
              <a:t> the goal”</a:t>
            </a:r>
          </a:p>
          <a:p>
            <a:endParaRPr lang="en-US" baseline="0" dirty="0" smtClean="0"/>
          </a:p>
          <a:p>
            <a:r>
              <a:rPr lang="en-US" baseline="0" dirty="0" smtClean="0"/>
              <a:t>She’s not talking about data – </a:t>
            </a:r>
          </a:p>
          <a:p>
            <a:r>
              <a:rPr lang="en-US" baseline="0" dirty="0" smtClean="0"/>
              <a:t>Still an emerging set of resources about data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087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questions</a:t>
            </a:r>
            <a:r>
              <a:rPr lang="en-US" baseline="0" dirty="0" smtClean="0"/>
              <a:t> point to the need to also evaluate consumer needs: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18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Also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24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categories are similar to </a:t>
            </a:r>
            <a:r>
              <a:rPr lang="en-US" baseline="0" dirty="0" err="1" smtClean="0"/>
              <a:t>descrptive</a:t>
            </a:r>
            <a:r>
              <a:rPr lang="en-US" baseline="0" dirty="0" smtClean="0"/>
              <a:t>, technical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92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research data, more often than not, if</a:t>
            </a:r>
            <a:r>
              <a:rPr lang="en-US" baseline="0" dirty="0" smtClean="0"/>
              <a:t>  this means trying to find a domain-specific standard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2586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r>
              <a:rPr lang="en-US" baseline="0" dirty="0" smtClean="0"/>
              <a:t> that these are equally flawed, too…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A4C59-9997-D64D-B418-4F4AB05D75F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8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56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04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08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763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23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0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355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57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54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278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156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228D5-5F93-BB4A-964B-203967C46295}" type="datetimeFigureOut">
              <a:rPr lang="en-US" smtClean="0"/>
              <a:t>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F5D3A-5862-9F4D-A60A-2EA35E51BDB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CWS_Banner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57705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227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png"/><Relationship Id="rId6" Type="http://schemas.openxmlformats.org/officeDocument/2006/relationships/image" Target="../media/image10.jpg"/><Relationship Id="rId7" Type="http://schemas.openxmlformats.org/officeDocument/2006/relationships/image" Target="../media/image11.tiff"/><Relationship Id="rId8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5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Metadata II: Evaluating and Selecting Metadata Schemas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60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“Nine questions” for needs assessment</a:t>
            </a:r>
            <a:endParaRPr lang="en-US" sz="3600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From Kennedy, 2008: </a:t>
            </a:r>
          </a:p>
          <a:p>
            <a:endParaRPr lang="en-US" dirty="0"/>
          </a:p>
          <a:p>
            <a:pPr lvl="1"/>
            <a:r>
              <a:rPr lang="en-US" dirty="0" smtClean="0"/>
              <a:t>Who will be using the collection?</a:t>
            </a:r>
          </a:p>
          <a:p>
            <a:pPr lvl="1"/>
            <a:r>
              <a:rPr lang="en-US" dirty="0" smtClean="0"/>
              <a:t>Who is the collection cataloguer?</a:t>
            </a:r>
          </a:p>
          <a:p>
            <a:pPr lvl="1"/>
            <a:r>
              <a:rPr lang="en-US" dirty="0" smtClean="0"/>
              <a:t>How much time/money do you have?</a:t>
            </a:r>
          </a:p>
          <a:p>
            <a:pPr lvl="1"/>
            <a:r>
              <a:rPr lang="en-US" dirty="0"/>
              <a:t>How will your collection be accessed?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6159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Kennedy 2008 continued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How </a:t>
            </a:r>
            <a:r>
              <a:rPr lang="en-US" dirty="0"/>
              <a:t>is your collection related to other collections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What </a:t>
            </a:r>
            <a:r>
              <a:rPr lang="en-US" dirty="0"/>
              <a:t>is the scope of your collection?</a:t>
            </a:r>
          </a:p>
          <a:p>
            <a:pPr lvl="1"/>
            <a:r>
              <a:rPr lang="en-US" dirty="0" smtClean="0"/>
              <a:t>Will your metadata be harvested?</a:t>
            </a:r>
          </a:p>
          <a:p>
            <a:pPr lvl="1"/>
            <a:r>
              <a:rPr lang="en-US" dirty="0" smtClean="0"/>
              <a:t>Do you want your collection to work with other collections?</a:t>
            </a:r>
          </a:p>
          <a:p>
            <a:pPr lvl="1"/>
            <a:r>
              <a:rPr lang="en-US" dirty="0" smtClean="0"/>
              <a:t>How much maintenance or quality control do you wish?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52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Kennedy 2008 continued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u="sng" dirty="0" smtClean="0"/>
              <a:t>How </a:t>
            </a:r>
            <a:r>
              <a:rPr lang="en-US" u="sng" dirty="0"/>
              <a:t>is your collection related to other collections</a:t>
            </a:r>
            <a:r>
              <a:rPr lang="en-US" u="sng" dirty="0" smtClean="0"/>
              <a:t>?</a:t>
            </a:r>
          </a:p>
          <a:p>
            <a:pPr lvl="1"/>
            <a:r>
              <a:rPr lang="en-US" dirty="0" smtClean="0"/>
              <a:t>What </a:t>
            </a:r>
            <a:r>
              <a:rPr lang="en-US" dirty="0"/>
              <a:t>is the scope of your collection?</a:t>
            </a:r>
          </a:p>
          <a:p>
            <a:pPr lvl="1"/>
            <a:r>
              <a:rPr lang="en-US" u="sng" dirty="0" smtClean="0"/>
              <a:t>Will your metadata be harvested?</a:t>
            </a:r>
          </a:p>
          <a:p>
            <a:pPr lvl="1"/>
            <a:r>
              <a:rPr lang="en-US" u="sng" dirty="0" smtClean="0"/>
              <a:t>Do you want your collection to work with other collections?</a:t>
            </a:r>
          </a:p>
          <a:p>
            <a:pPr lvl="1"/>
            <a:r>
              <a:rPr lang="en-US" dirty="0" smtClean="0"/>
              <a:t>How much maintenance or quality control do you wish?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669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Consumer needs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l="702" r="702"/>
          <a:stretch>
            <a:fillRect/>
          </a:stretch>
        </p:blipFill>
        <p:spPr>
          <a:xfrm>
            <a:off x="1144494" y="1600201"/>
            <a:ext cx="7103035" cy="3906396"/>
          </a:xfrm>
        </p:spPr>
      </p:pic>
      <p:sp>
        <p:nvSpPr>
          <p:cNvPr id="5" name="Donut 4"/>
          <p:cNvSpPr/>
          <p:nvPr/>
        </p:nvSpPr>
        <p:spPr>
          <a:xfrm rot="5400000">
            <a:off x="7270864" y="2812368"/>
            <a:ext cx="1853688" cy="978183"/>
          </a:xfrm>
          <a:prstGeom prst="donut">
            <a:avLst>
              <a:gd name="adj" fmla="val 866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201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Something on evaluating your user community/designated community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849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iDataRepo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983" r="-4983"/>
          <a:stretch>
            <a:fillRect/>
          </a:stretch>
        </p:blipFill>
        <p:spPr>
          <a:xfrm>
            <a:off x="-317520" y="229335"/>
            <a:ext cx="9768070" cy="5372062"/>
          </a:xfrm>
        </p:spPr>
      </p:pic>
      <p:sp>
        <p:nvSpPr>
          <p:cNvPr id="6" name="TextBox 5"/>
          <p:cNvSpPr txBox="1"/>
          <p:nvPr/>
        </p:nvSpPr>
        <p:spPr>
          <a:xfrm>
            <a:off x="5133171" y="4533777"/>
            <a:ext cx="3104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Marcial</a:t>
            </a:r>
            <a:r>
              <a:rPr lang="en-US" sz="1600" dirty="0" smtClean="0"/>
              <a:t> &amp; </a:t>
            </a:r>
            <a:r>
              <a:rPr lang="en-US" sz="1600" dirty="0" err="1" smtClean="0"/>
              <a:t>Hemminger</a:t>
            </a:r>
            <a:r>
              <a:rPr lang="en-US" sz="1600" dirty="0" smtClean="0"/>
              <a:t> 2010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30024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Guiding questions: The </a:t>
            </a:r>
            <a:r>
              <a:rPr lang="en-US" dirty="0" smtClean="0"/>
              <a:t>MODAL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Developed by Jane Greenberg (Drexel)</a:t>
            </a:r>
          </a:p>
          <a:p>
            <a:r>
              <a:rPr lang="en-US" dirty="0"/>
              <a:t>Conceptual framework for </a:t>
            </a:r>
            <a:r>
              <a:rPr lang="en-US" dirty="0" smtClean="0"/>
              <a:t>analyzing </a:t>
            </a:r>
            <a:r>
              <a:rPr lang="en-US" b="1" u="sng" dirty="0" smtClean="0"/>
              <a:t>M</a:t>
            </a:r>
            <a:r>
              <a:rPr lang="en-US" dirty="0" smtClean="0"/>
              <a:t>etadata </a:t>
            </a:r>
            <a:r>
              <a:rPr lang="en-US" b="1" u="sng" dirty="0" smtClean="0"/>
              <a:t>O</a:t>
            </a:r>
            <a:r>
              <a:rPr lang="en-US" dirty="0" smtClean="0"/>
              <a:t>bjectives and principles, </a:t>
            </a:r>
            <a:r>
              <a:rPr lang="en-US" b="1" u="sng" dirty="0" smtClean="0"/>
              <a:t>D</a:t>
            </a:r>
            <a:r>
              <a:rPr lang="en-US" dirty="0" smtClean="0"/>
              <a:t>omain, and </a:t>
            </a:r>
            <a:r>
              <a:rPr lang="en-US" b="1" u="sng" dirty="0" smtClean="0"/>
              <a:t>A</a:t>
            </a:r>
            <a:r>
              <a:rPr lang="en-US" dirty="0" smtClean="0"/>
              <a:t>rchitectural </a:t>
            </a:r>
            <a:r>
              <a:rPr lang="en-US" b="1" u="sng" dirty="0" smtClean="0"/>
              <a:t>L</a:t>
            </a:r>
            <a:r>
              <a:rPr lang="en-US" dirty="0" smtClean="0"/>
              <a:t>ayout</a:t>
            </a:r>
          </a:p>
          <a:p>
            <a:r>
              <a:rPr lang="en-US" dirty="0" smtClean="0"/>
              <a:t>2005 paper establishes framework, Willis, Greenberg &amp; White apply it to scientific data schemas in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850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MODAL applied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Guiding </a:t>
            </a:r>
            <a:r>
              <a:rPr lang="en-US" dirty="0" smtClean="0"/>
              <a:t>questions</a:t>
            </a:r>
            <a:r>
              <a:rPr lang="en-US" dirty="0" smtClean="0"/>
              <a:t>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What </a:t>
            </a:r>
            <a:r>
              <a:rPr lang="en-US" dirty="0"/>
              <a:t>is the scope of scientific metadata schemes? </a:t>
            </a:r>
            <a:endParaRPr lang="en-US" dirty="0" smtClean="0"/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What </a:t>
            </a:r>
            <a:r>
              <a:rPr lang="en-US" dirty="0"/>
              <a:t>are the similarities and differences between </a:t>
            </a:r>
            <a:r>
              <a:rPr lang="en-US" dirty="0" smtClean="0"/>
              <a:t>scientific </a:t>
            </a:r>
            <a:r>
              <a:rPr lang="en-US" dirty="0"/>
              <a:t>metadata schemes</a:t>
            </a:r>
            <a:r>
              <a:rPr lang="en-US" dirty="0" smtClean="0"/>
              <a:t>?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What </a:t>
            </a:r>
            <a:r>
              <a:rPr lang="en-US" dirty="0"/>
              <a:t>may be the fundamental requirements of metadata schemes for scientific data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088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Different goals of scientific metadata</a:t>
            </a:r>
            <a:endParaRPr lang="en-US" dirty="0"/>
          </a:p>
        </p:txBody>
      </p:sp>
      <p:pic>
        <p:nvPicPr>
          <p:cNvPr id="4" name="Content Placeholder 3" descr="metadata goals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334" r="-21334"/>
          <a:stretch>
            <a:fillRect/>
          </a:stretch>
        </p:blipFill>
        <p:spPr>
          <a:xfrm>
            <a:off x="826831" y="1434799"/>
            <a:ext cx="7636837" cy="4199966"/>
          </a:xfrm>
        </p:spPr>
      </p:pic>
      <p:sp>
        <p:nvSpPr>
          <p:cNvPr id="5" name="TextBox 4"/>
          <p:cNvSpPr txBox="1"/>
          <p:nvPr/>
        </p:nvSpPr>
        <p:spPr>
          <a:xfrm>
            <a:off x="7517733" y="4479044"/>
            <a:ext cx="1626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(Willis, Greenberg &amp; White, 2012)</a:t>
            </a:r>
          </a:p>
        </p:txBody>
      </p:sp>
    </p:spTree>
    <p:extLst>
      <p:ext uri="{BB962C8B-B14F-4D97-AF65-F5344CB8AC3E}">
        <p14:creationId xmlns:p14="http://schemas.microsoft.com/office/powerpoint/2010/main" val="403930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Specific Standards</a:t>
            </a:r>
            <a:endParaRPr lang="en-US" dirty="0"/>
          </a:p>
        </p:txBody>
      </p:sp>
      <p:pic>
        <p:nvPicPr>
          <p:cNvPr id="5" name="Picture 4" descr="darwin-core-unofficial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667844"/>
            <a:ext cx="1036048" cy="1353769"/>
          </a:xfrm>
          <a:prstGeom prst="rect">
            <a:avLst/>
          </a:prstGeom>
        </p:spPr>
      </p:pic>
      <p:pic>
        <p:nvPicPr>
          <p:cNvPr id="6" name="Picture 5" descr="imgres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80" y="4312899"/>
            <a:ext cx="812800" cy="812800"/>
          </a:xfrm>
          <a:prstGeom prst="rect">
            <a:avLst/>
          </a:prstGeom>
        </p:spPr>
      </p:pic>
      <p:pic>
        <p:nvPicPr>
          <p:cNvPr id="7" name="Picture 6" descr="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317" y="1417638"/>
            <a:ext cx="1485900" cy="685800"/>
          </a:xfrm>
          <a:prstGeom prst="rect">
            <a:avLst/>
          </a:prstGeom>
        </p:spPr>
      </p:pic>
      <p:pic>
        <p:nvPicPr>
          <p:cNvPr id="8" name="Picture 7" descr="imgres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317" y="2364649"/>
            <a:ext cx="1873045" cy="13139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661475" y="3445252"/>
            <a:ext cx="2025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more</a:t>
            </a:r>
            <a:endParaRPr lang="en-US" dirty="0"/>
          </a:p>
        </p:txBody>
      </p:sp>
      <p:pic>
        <p:nvPicPr>
          <p:cNvPr id="10" name="Picture 9" descr="midas.tif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039948" y="3629918"/>
            <a:ext cx="1907414" cy="749580"/>
          </a:xfrm>
          <a:prstGeom prst="rect">
            <a:avLst/>
          </a:prstGeom>
        </p:spPr>
      </p:pic>
      <p:pic>
        <p:nvPicPr>
          <p:cNvPr id="11" name="Picture 10" descr="logo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172" y="4636749"/>
            <a:ext cx="24511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665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eingstandard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3271"/>
            <a:ext cx="9144000" cy="304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“The great thing about standards is that there’s so many of them”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298525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Specific Standards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Pros: can better facilitate reuse by better describing data; greatly improves interoperability</a:t>
            </a:r>
          </a:p>
          <a:p>
            <a:endParaRPr lang="en-US" dirty="0"/>
          </a:p>
          <a:p>
            <a:r>
              <a:rPr lang="en-US" dirty="0" smtClean="0"/>
              <a:t>Cons: hard to use and understand by non-expert; do not cover all use cases, even for their domain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450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There will always be many possible ways to do the same thing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4597" cy="1398797"/>
          </a:xfrm>
          <a:ln>
            <a:solidFill>
              <a:srgbClr val="00000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100	a	Shakespeare, William   d   1564-</a:t>
            </a:r>
            <a:r>
              <a:rPr lang="en-US" sz="2400" dirty="0" smtClean="0"/>
              <a:t>1616</a:t>
            </a:r>
          </a:p>
          <a:p>
            <a:pPr marL="0" indent="0">
              <a:buNone/>
            </a:pPr>
            <a:r>
              <a:rPr lang="en-US" sz="2400" dirty="0" smtClean="0"/>
              <a:t>245</a:t>
            </a:r>
            <a:r>
              <a:rPr lang="en-US" sz="2400" dirty="0"/>
              <a:t>	a	Hamlet	     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260</a:t>
            </a:r>
            <a:r>
              <a:rPr lang="en-US" sz="2400" dirty="0"/>
              <a:t>	a	New York: b  Penguin Books,   c 2003	    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457199" y="3752166"/>
            <a:ext cx="8229601" cy="156966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smtClean="0"/>
              <a:t>&lt;</a:t>
            </a:r>
            <a:r>
              <a:rPr lang="en-US" sz="2400" dirty="0" err="1"/>
              <a:t>dc:creator</a:t>
            </a:r>
            <a:r>
              <a:rPr lang="en-US" sz="2400" dirty="0"/>
              <a:t>&gt;Shakespeare, William, 1564-1616&lt;/&gt;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dc:title</a:t>
            </a:r>
            <a:r>
              <a:rPr lang="en-US" sz="2400" dirty="0"/>
              <a:t>&gt;Hamlet&lt;/&gt;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dc:publisher</a:t>
            </a:r>
            <a:r>
              <a:rPr lang="en-US" sz="2400" dirty="0"/>
              <a:t>&gt;Penguin Books&lt;/&gt;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dc:date</a:t>
            </a:r>
            <a:r>
              <a:rPr lang="en-US" sz="2400" dirty="0"/>
              <a:t>&gt;2003&lt;/&gt;</a:t>
            </a:r>
          </a:p>
        </p:txBody>
      </p:sp>
    </p:spTree>
    <p:extLst>
      <p:ext uri="{BB962C8B-B14F-4D97-AF65-F5344CB8AC3E}">
        <p14:creationId xmlns:p14="http://schemas.microsoft.com/office/powerpoint/2010/main" val="3377327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ICOADS dataset in 2 repositories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8" name="Picture 7" descr="ICOADSRDA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42" y="1383272"/>
            <a:ext cx="6450545" cy="3202718"/>
          </a:xfrm>
          <a:prstGeom prst="rect">
            <a:avLst/>
          </a:prstGeom>
        </p:spPr>
      </p:pic>
      <p:pic>
        <p:nvPicPr>
          <p:cNvPr id="9" name="Picture 8" descr="ICOADS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226" y="2768987"/>
            <a:ext cx="5102992" cy="3673082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" name="Picture 4" descr="GCMD.tif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839" y="5825852"/>
            <a:ext cx="3393161" cy="59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46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Standards (and your ability to implement them) will always have limitations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698730" y="3636211"/>
            <a:ext cx="347502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81322" y="3313045"/>
            <a:ext cx="1659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Expressivity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90240" y="3313259"/>
            <a:ext cx="1659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Interoperability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29180" y="3862809"/>
            <a:ext cx="2357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Community needs</a:t>
            </a: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7200" y="3862800"/>
            <a:ext cx="2357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Local needs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970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8"/>
            <a:ext cx="6350000" cy="3594100"/>
          </a:xfrm>
          <a:prstGeom prst="rect">
            <a:avLst/>
          </a:prstGeom>
        </p:spPr>
      </p:pic>
      <p:sp>
        <p:nvSpPr>
          <p:cNvPr id="2" name="&quot;No&quot; Symbol 1"/>
          <p:cNvSpPr/>
          <p:nvPr/>
        </p:nvSpPr>
        <p:spPr>
          <a:xfrm>
            <a:off x="1789185" y="991505"/>
            <a:ext cx="5512941" cy="4683217"/>
          </a:xfrm>
          <a:prstGeom prst="noSmoking">
            <a:avLst>
              <a:gd name="adj" fmla="val 8571"/>
            </a:avLst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56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56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09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773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Metadata III: </a:t>
            </a:r>
            <a:r>
              <a:rPr lang="en-US" b="1" dirty="0" err="1" smtClean="0"/>
              <a:t>Crosswalking</a:t>
            </a:r>
            <a:r>
              <a:rPr lang="en-US" b="1" dirty="0" smtClean="0"/>
              <a:t>, reconciliation and propagation</a:t>
            </a:r>
            <a:endParaRPr lang="en-US" dirty="0"/>
          </a:p>
        </p:txBody>
      </p:sp>
      <p:pic>
        <p:nvPicPr>
          <p:cNvPr id="5" name="Picture 4" descr="DCWS_Bann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782"/>
            <a:ext cx="9144000" cy="10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762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would we aggregate these records?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4597" cy="1398797"/>
          </a:xfrm>
          <a:ln>
            <a:solidFill>
              <a:srgbClr val="00000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100	a	Shakespeare, William   d   1564-</a:t>
            </a:r>
            <a:r>
              <a:rPr lang="en-US" sz="2400" dirty="0" smtClean="0"/>
              <a:t>1616</a:t>
            </a:r>
          </a:p>
          <a:p>
            <a:pPr marL="0" indent="0">
              <a:buNone/>
            </a:pPr>
            <a:r>
              <a:rPr lang="en-US" sz="2400" dirty="0" smtClean="0"/>
              <a:t>245</a:t>
            </a:r>
            <a:r>
              <a:rPr lang="en-US" sz="2400" dirty="0"/>
              <a:t>	</a:t>
            </a:r>
            <a:r>
              <a:rPr lang="en-US" sz="2400" dirty="0" smtClean="0"/>
              <a:t>a</a:t>
            </a:r>
            <a:r>
              <a:rPr lang="en-US" sz="2400" dirty="0"/>
              <a:t>	</a:t>
            </a:r>
            <a:r>
              <a:rPr lang="en-US" sz="2400" dirty="0" smtClean="0"/>
              <a:t>The Tempest</a:t>
            </a:r>
            <a:r>
              <a:rPr lang="en-US" sz="2400" dirty="0"/>
              <a:t>	     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260</a:t>
            </a:r>
            <a:r>
              <a:rPr lang="en-US" sz="2400" dirty="0"/>
              <a:t>	a	</a:t>
            </a:r>
            <a:r>
              <a:rPr lang="en-US" sz="2400" dirty="0" smtClean="0"/>
              <a:t>London: </a:t>
            </a:r>
            <a:r>
              <a:rPr lang="en-US" sz="2400" dirty="0"/>
              <a:t>b  </a:t>
            </a:r>
            <a:r>
              <a:rPr lang="en-US" sz="2400" dirty="0" smtClean="0"/>
              <a:t>Arden Shakespeare,   </a:t>
            </a:r>
            <a:r>
              <a:rPr lang="en-US" sz="2400" dirty="0"/>
              <a:t>c </a:t>
            </a:r>
            <a:r>
              <a:rPr lang="en-US" sz="2400" dirty="0" smtClean="0"/>
              <a:t>1999</a:t>
            </a:r>
            <a:r>
              <a:rPr lang="en-US" sz="2400" dirty="0"/>
              <a:t>	    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457199" y="3752166"/>
            <a:ext cx="8229601" cy="156966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smtClean="0"/>
              <a:t>&lt;</a:t>
            </a:r>
            <a:r>
              <a:rPr lang="en-US" sz="2400" dirty="0" err="1"/>
              <a:t>dc:creator</a:t>
            </a:r>
            <a:r>
              <a:rPr lang="en-US" sz="2400" dirty="0"/>
              <a:t>&gt;Shakespeare, William, 1564-1616&lt;/&gt;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dc:title</a:t>
            </a:r>
            <a:r>
              <a:rPr lang="en-US" sz="2400" dirty="0"/>
              <a:t>&gt;Hamlet&lt;/&gt;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dc:publisher</a:t>
            </a:r>
            <a:r>
              <a:rPr lang="en-US" sz="2400" dirty="0"/>
              <a:t>&gt;Penguin Books&lt;/&gt;</a:t>
            </a:r>
          </a:p>
          <a:p>
            <a:r>
              <a:rPr lang="en-US" sz="2400" dirty="0" smtClean="0"/>
              <a:t>&lt;</a:t>
            </a:r>
            <a:r>
              <a:rPr lang="en-US" sz="2400" dirty="0" err="1"/>
              <a:t>dc:date</a:t>
            </a:r>
            <a:r>
              <a:rPr lang="en-US" sz="2400" dirty="0"/>
              <a:t>&gt;2003&lt;/&gt;</a:t>
            </a:r>
          </a:p>
        </p:txBody>
      </p:sp>
    </p:spTree>
    <p:extLst>
      <p:ext uri="{BB962C8B-B14F-4D97-AF65-F5344CB8AC3E}">
        <p14:creationId xmlns:p14="http://schemas.microsoft.com/office/powerpoint/2010/main" val="3490278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Or move this one into a more general repository?</a:t>
            </a:r>
            <a:endParaRPr lang="en-U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8" name="Picture 7" descr="ICOADSRDA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42" y="1383272"/>
            <a:ext cx="6450545" cy="3202718"/>
          </a:xfrm>
          <a:prstGeom prst="rect">
            <a:avLst/>
          </a:prstGeom>
        </p:spPr>
      </p:pic>
      <p:pic>
        <p:nvPicPr>
          <p:cNvPr id="5" name="Picture 4" descr="GCMD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528" y="4984959"/>
            <a:ext cx="3393161" cy="596679"/>
          </a:xfrm>
          <a:prstGeom prst="rect">
            <a:avLst/>
          </a:prstGeom>
        </p:spPr>
      </p:pic>
      <p:sp>
        <p:nvSpPr>
          <p:cNvPr id="4" name="Bent-Up Arrow 3"/>
          <p:cNvSpPr/>
          <p:nvPr/>
        </p:nvSpPr>
        <p:spPr>
          <a:xfrm rot="5400000">
            <a:off x="4428254" y="4594497"/>
            <a:ext cx="1012662" cy="995648"/>
          </a:xfrm>
          <a:prstGeom prst="bent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65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4" name="Picture 3" descr="ICOADS-rda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93"/>
            <a:ext cx="9144000" cy="566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167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154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GCMD Result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4" name="Picture 3" descr="ICOADS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06" y="792383"/>
            <a:ext cx="6804851" cy="4898062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705260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843770"/>
            <a:ext cx="6350000" cy="35941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i="1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And </a:t>
            </a:r>
            <a:r>
              <a:rPr lang="en-US" sz="3600" dirty="0" smtClean="0"/>
              <a:t>yet… 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2628918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GCMD Result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3" name="Picture 2" descr="GCMD ICOADS2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" r="2169"/>
          <a:stretch/>
        </p:blipFill>
        <p:spPr>
          <a:xfrm>
            <a:off x="1167137" y="0"/>
            <a:ext cx="658368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916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Crosswalking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7570" y="1600201"/>
            <a:ext cx="3590064" cy="406261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Brings overlapping standards together</a:t>
            </a:r>
          </a:p>
          <a:p>
            <a:r>
              <a:rPr lang="en-US" dirty="0" smtClean="0"/>
              <a:t>Necessary for aggregation and integration</a:t>
            </a:r>
          </a:p>
          <a:p>
            <a:r>
              <a:rPr lang="en-US" dirty="0" smtClean="0"/>
              <a:t>Important but tricky</a:t>
            </a:r>
            <a:endParaRPr lang="en-US" dirty="0"/>
          </a:p>
        </p:txBody>
      </p:sp>
      <p:pic>
        <p:nvPicPr>
          <p:cNvPr id="8" name="Picture 7" descr="4704689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05" y="1789779"/>
            <a:ext cx="4561644" cy="342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382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more familiar example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0381854"/>
              </p:ext>
            </p:extLst>
          </p:nvPr>
        </p:nvGraphicFramePr>
        <p:xfrm>
          <a:off x="457200" y="1600200"/>
          <a:ext cx="8229600" cy="37591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CDWA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MARC/AACR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MODS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Dublin Core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Catalog Level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655 Genre/Form </a:t>
                      </a:r>
                      <a:b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300a Physical Description - Extent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&lt;genre&gt;</a:t>
                      </a:r>
                      <a:b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&lt;extent&gt;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Object/Work Type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655 Genre - Form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&lt;genre&gt;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Type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Components/Parts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300a Physical Description - Extent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&lt;extent&gt;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Format.Extent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Classification Term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050 </a:t>
                      </a:r>
                      <a:b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084 "Other classification number"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&lt;classification&gt;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Subject (classification schema)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Title Text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24Xa Title and Title - Related Information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&lt;classification&gt;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Subject (classification schema)</a:t>
                      </a: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4647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TWO MORE SLIDES – domain specific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760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Crosswalking</a:t>
            </a:r>
            <a:r>
              <a:rPr lang="en-US" dirty="0" smtClean="0"/>
              <a:t> research </a:t>
            </a:r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1053" y="1600201"/>
            <a:ext cx="3986581" cy="4062612"/>
          </a:xfrm>
        </p:spPr>
        <p:txBody>
          <a:bodyPr/>
          <a:lstStyle/>
          <a:p>
            <a:r>
              <a:rPr lang="en-US" dirty="0" smtClean="0"/>
              <a:t>“Push”: Darwin Core published through IPT</a:t>
            </a:r>
          </a:p>
          <a:p>
            <a:r>
              <a:rPr lang="en-US" dirty="0" smtClean="0"/>
              <a:t>“Pull”: ICOADS in RDA harvested by GCMD</a:t>
            </a:r>
            <a:endParaRPr lang="en-US" dirty="0"/>
          </a:p>
        </p:txBody>
      </p:sp>
      <p:pic>
        <p:nvPicPr>
          <p:cNvPr id="5" name="Picture 4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61" y="1842643"/>
            <a:ext cx="2959887" cy="355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067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Crosswalking</a:t>
            </a:r>
            <a:r>
              <a:rPr lang="en-US" dirty="0" smtClean="0"/>
              <a:t> research </a:t>
            </a:r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1053" y="1600201"/>
            <a:ext cx="3986581" cy="4062612"/>
          </a:xfrm>
        </p:spPr>
        <p:txBody>
          <a:bodyPr/>
          <a:lstStyle/>
          <a:p>
            <a:r>
              <a:rPr lang="en-US" dirty="0" smtClean="0"/>
              <a:t>Can be more complicated</a:t>
            </a:r>
          </a:p>
          <a:p>
            <a:pPr lvl="1"/>
            <a:r>
              <a:rPr lang="en-US" dirty="0" smtClean="0"/>
              <a:t>Unit conversion</a:t>
            </a:r>
          </a:p>
          <a:p>
            <a:pPr lvl="1"/>
            <a:r>
              <a:rPr lang="en-US" dirty="0" smtClean="0"/>
              <a:t>Idiosyncratic controlled vocabularies</a:t>
            </a:r>
          </a:p>
          <a:p>
            <a:r>
              <a:rPr lang="en-US" dirty="0" smtClean="0"/>
              <a:t>Can be “</a:t>
            </a:r>
            <a:r>
              <a:rPr lang="en-US" dirty="0" err="1" smtClean="0"/>
              <a:t>lossy</a:t>
            </a:r>
            <a:r>
              <a:rPr lang="en-US" dirty="0" smtClean="0"/>
              <a:t>”</a:t>
            </a:r>
          </a:p>
          <a:p>
            <a:pPr lvl="1"/>
            <a:endParaRPr lang="en-US" dirty="0"/>
          </a:p>
        </p:txBody>
      </p:sp>
      <p:pic>
        <p:nvPicPr>
          <p:cNvPr id="5" name="Picture 4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61" y="1842643"/>
            <a:ext cx="2959887" cy="355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86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499075"/>
            <a:ext cx="4129133" cy="851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200" dirty="0"/>
          </a:p>
        </p:txBody>
      </p:sp>
      <p:pic>
        <p:nvPicPr>
          <p:cNvPr id="4" name="Picture 3" descr="ICOADS-rda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061" r="14998" b="14521"/>
          <a:stretch/>
        </p:blipFill>
        <p:spPr>
          <a:xfrm>
            <a:off x="852532" y="1009124"/>
            <a:ext cx="7772400" cy="15544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GCMD ICOADS2.tif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" t="4" r="2169" b="86664"/>
          <a:stretch/>
        </p:blipFill>
        <p:spPr>
          <a:xfrm>
            <a:off x="852532" y="3670831"/>
            <a:ext cx="6583680" cy="9144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1340620" y="388105"/>
            <a:ext cx="5785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How does this: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40620" y="2998997"/>
            <a:ext cx="3951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Become this: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340620" y="4862590"/>
            <a:ext cx="3951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87732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“friction”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i="1" dirty="0" smtClean="0"/>
              <a:t>“Every </a:t>
            </a:r>
            <a:r>
              <a:rPr lang="en-US" sz="2800" i="1" dirty="0"/>
              <a:t>movement of data across an interface comes at some cost in time, energy, and human attention. Every interface between groups and organizations, as well as between machines, represents a point of resistance where data can be garbled, misinterpreted, or </a:t>
            </a:r>
            <a:r>
              <a:rPr lang="en-US" sz="2800" i="1" dirty="0" smtClean="0"/>
              <a:t>lost…</a:t>
            </a:r>
          </a:p>
          <a:p>
            <a:pPr marL="0" indent="0" algn="ctr">
              <a:buNone/>
            </a:pPr>
            <a:r>
              <a:rPr lang="en-US" sz="2800" i="1" dirty="0" smtClean="0"/>
              <a:t> …data </a:t>
            </a:r>
            <a:r>
              <a:rPr lang="en-US" sz="2800" i="1" dirty="0"/>
              <a:t>friction </a:t>
            </a:r>
            <a:r>
              <a:rPr lang="en-US" sz="2800" i="1" dirty="0" smtClean="0"/>
              <a:t>consumes </a:t>
            </a:r>
            <a:r>
              <a:rPr lang="en-US" sz="2800" i="1" dirty="0"/>
              <a:t>energy and produces turbulence and heat – that is, conflicts, disagreements, and inexact</a:t>
            </a:r>
            <a:r>
              <a:rPr lang="en-US" sz="2800" i="1" dirty="0" smtClean="0"/>
              <a:t>, unruly processes”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862985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Finding “friction” by examining completeness &amp; coverage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Searched for “</a:t>
            </a:r>
            <a:r>
              <a:rPr lang="en-US" i="1" dirty="0" err="1" smtClean="0"/>
              <a:t>mola</a:t>
            </a:r>
            <a:r>
              <a:rPr lang="en-US" i="1" dirty="0" smtClean="0"/>
              <a:t> </a:t>
            </a:r>
            <a:r>
              <a:rPr lang="en-US" i="1" dirty="0" err="1" smtClean="0"/>
              <a:t>mola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Evaluated every version of the “same” specimen record published/harvested through different services</a:t>
            </a:r>
          </a:p>
          <a:p>
            <a:pPr lvl="1"/>
            <a:r>
              <a:rPr lang="en-US" dirty="0" smtClean="0"/>
              <a:t>KUBI local website</a:t>
            </a:r>
          </a:p>
          <a:p>
            <a:pPr lvl="1"/>
            <a:r>
              <a:rPr lang="en-US" dirty="0" smtClean="0"/>
              <a:t>GBIF</a:t>
            </a:r>
          </a:p>
          <a:p>
            <a:pPr lvl="1"/>
            <a:r>
              <a:rPr lang="en-US" dirty="0" smtClean="0"/>
              <a:t>VertNet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318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BIFfullRecord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765"/>
            <a:ext cx="5344841" cy="3249780"/>
          </a:xfrm>
          <a:prstGeom prst="rect">
            <a:avLst/>
          </a:prstGeom>
        </p:spPr>
      </p:pic>
      <p:pic>
        <p:nvPicPr>
          <p:cNvPr id="3" name="Picture 2" descr="VertNet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607" y="885720"/>
            <a:ext cx="5856393" cy="2185938"/>
          </a:xfrm>
          <a:prstGeom prst="rect">
            <a:avLst/>
          </a:prstGeom>
        </p:spPr>
      </p:pic>
      <p:pic>
        <p:nvPicPr>
          <p:cNvPr id="4" name="Picture 3" descr="KUBILocalRecords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213" y="3256874"/>
            <a:ext cx="4980456" cy="249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40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the proliferation?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one-size-fits all standard</a:t>
            </a:r>
          </a:p>
          <a:p>
            <a:r>
              <a:rPr lang="en-US" dirty="0" smtClean="0"/>
              <a:t>Local and community needs are heterogeneous and changing</a:t>
            </a:r>
          </a:p>
          <a:p>
            <a:endParaRPr lang="en-US" dirty="0" smtClean="0"/>
          </a:p>
          <a:p>
            <a:r>
              <a:rPr lang="en-US" dirty="0" smtClean="0"/>
              <a:t>Research data are hugely diverse!</a:t>
            </a:r>
          </a:p>
          <a:p>
            <a:r>
              <a:rPr lang="en-US" dirty="0" smtClean="0"/>
              <a:t>Domain-specific needs are diverse!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422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Size/“</a:t>
            </a:r>
            <a:r>
              <a:rPr lang="en-US" dirty="0" err="1" smtClean="0"/>
              <a:t>lifestage</a:t>
            </a:r>
            <a:r>
              <a:rPr lang="en-US" dirty="0" smtClean="0"/>
              <a:t>”: larva</a:t>
            </a:r>
          </a:p>
          <a:p>
            <a:r>
              <a:rPr lang="en-US" dirty="0" smtClean="0"/>
              <a:t>Difference: 1mm vs. 4 m!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047" y="3171080"/>
            <a:ext cx="3370922" cy="22425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723" y="3171080"/>
            <a:ext cx="2664697" cy="227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46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956" y="529235"/>
            <a:ext cx="5758569" cy="491721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395" y="5235961"/>
            <a:ext cx="192719" cy="12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483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Every point of transfer = point of potential data loss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38" y="1893770"/>
            <a:ext cx="8403867" cy="244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8077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vildetails_590_46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0"/>
            <a:ext cx="7493000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970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Metadata for research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Descriptive: must describe variables and data properties</a:t>
            </a:r>
          </a:p>
          <a:p>
            <a:r>
              <a:rPr lang="en-US" dirty="0" smtClean="0"/>
              <a:t>Structural: formatted according to domain-/project-specific methods and standards</a:t>
            </a:r>
          </a:p>
          <a:p>
            <a:r>
              <a:rPr lang="en-US" dirty="0" smtClean="0"/>
              <a:t>Administrative: rights, embargos, sharing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79448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Metadata for research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Methods: reproducible research data requires well documented analytical and data collection methods!</a:t>
            </a:r>
          </a:p>
          <a:p>
            <a:pPr lvl="1"/>
            <a:r>
              <a:rPr lang="en-US" dirty="0" smtClean="0"/>
              <a:t>Growing area of study</a:t>
            </a:r>
          </a:p>
          <a:p>
            <a:pPr lvl="1"/>
            <a:r>
              <a:rPr lang="en-US" dirty="0" smtClean="0"/>
              <a:t>Controlled vocabularies and PROV-O can help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29634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eingstandard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3271"/>
            <a:ext cx="9144000" cy="304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How to evaluate and select from such a diverse range?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4080084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Producer vs. Manager vs. Consumer needs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l="702" r="702"/>
          <a:stretch>
            <a:fillRect/>
          </a:stretch>
        </p:blipFill>
        <p:spPr>
          <a:xfrm>
            <a:off x="1144494" y="1600201"/>
            <a:ext cx="7103035" cy="3906396"/>
          </a:xfrm>
        </p:spPr>
      </p:pic>
      <p:sp>
        <p:nvSpPr>
          <p:cNvPr id="3" name="Donut 2"/>
          <p:cNvSpPr/>
          <p:nvPr/>
        </p:nvSpPr>
        <p:spPr>
          <a:xfrm>
            <a:off x="3415591" y="4805103"/>
            <a:ext cx="1853688" cy="978183"/>
          </a:xfrm>
          <a:prstGeom prst="donut">
            <a:avLst>
              <a:gd name="adj" fmla="val 866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Donut 4"/>
          <p:cNvSpPr/>
          <p:nvPr/>
        </p:nvSpPr>
        <p:spPr>
          <a:xfrm rot="5400000">
            <a:off x="7270864" y="2812368"/>
            <a:ext cx="1853688" cy="978183"/>
          </a:xfrm>
          <a:prstGeom prst="donut">
            <a:avLst>
              <a:gd name="adj" fmla="val 866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66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Manager (e.g. your)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 </a:t>
            </a:r>
            <a:r>
              <a:rPr lang="en-US" dirty="0"/>
              <a:t>looking at schemas, </a:t>
            </a:r>
            <a:r>
              <a:rPr lang="en-US" dirty="0" smtClean="0"/>
              <a:t>articulate the “specificities” </a:t>
            </a:r>
            <a:r>
              <a:rPr lang="en-US" dirty="0"/>
              <a:t>of your </a:t>
            </a:r>
            <a:r>
              <a:rPr lang="en-US" dirty="0" smtClean="0"/>
              <a:t>repository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What are </a:t>
            </a:r>
            <a:r>
              <a:rPr lang="en-US" i="1" dirty="0" smtClean="0"/>
              <a:t>your institution’s</a:t>
            </a:r>
            <a:r>
              <a:rPr lang="en-US" dirty="0" smtClean="0"/>
              <a:t> needs?  What are the practical constraints of your work?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2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3680</TotalTime>
  <Words>1270</Words>
  <Application>Microsoft Macintosh PowerPoint</Application>
  <PresentationFormat>On-screen Show (4:3)</PresentationFormat>
  <Paragraphs>213</Paragraphs>
  <Slides>43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Office Theme</vt:lpstr>
      <vt:lpstr>Metadata II: Evaluating and Selecting Metadata Schemas</vt:lpstr>
      <vt:lpstr>PowerPoint Presentation</vt:lpstr>
      <vt:lpstr>PowerPoint Presentation</vt:lpstr>
      <vt:lpstr>Why the proliferation?</vt:lpstr>
      <vt:lpstr>Metadata for research data</vt:lpstr>
      <vt:lpstr>Metadata for research data</vt:lpstr>
      <vt:lpstr>PowerPoint Presentation</vt:lpstr>
      <vt:lpstr>Producer vs. Manager vs. Consumer needs</vt:lpstr>
      <vt:lpstr>Manager (e.g. your) Needs</vt:lpstr>
      <vt:lpstr>“Nine questions” for needs assessment</vt:lpstr>
      <vt:lpstr>Kennedy 2008 continued</vt:lpstr>
      <vt:lpstr>Kennedy 2008 continued</vt:lpstr>
      <vt:lpstr>Consumer needs</vt:lpstr>
      <vt:lpstr>ADD SECTION</vt:lpstr>
      <vt:lpstr>PowerPoint Presentation</vt:lpstr>
      <vt:lpstr>Guiding questions: The MODAL framework</vt:lpstr>
      <vt:lpstr>MODAL applied</vt:lpstr>
      <vt:lpstr>Different goals of scientific metadata</vt:lpstr>
      <vt:lpstr>Domain Specific Standards</vt:lpstr>
      <vt:lpstr>Domain Specific Standards</vt:lpstr>
      <vt:lpstr>There will always be many possible ways to do the same thing</vt:lpstr>
      <vt:lpstr>ICOADS dataset in 2 repositories</vt:lpstr>
      <vt:lpstr>Standards (and your ability to implement them) will always have limitations</vt:lpstr>
      <vt:lpstr>PowerPoint Presentation</vt:lpstr>
      <vt:lpstr>Metadata III: Crosswalking, reconciliation and propagation</vt:lpstr>
      <vt:lpstr>How would we aggregate these records?</vt:lpstr>
      <vt:lpstr>Or move this one into a more general repository?</vt:lpstr>
      <vt:lpstr>PowerPoint Presentation</vt:lpstr>
      <vt:lpstr>GCMD Result</vt:lpstr>
      <vt:lpstr>GCMD Result</vt:lpstr>
      <vt:lpstr>Crosswalking</vt:lpstr>
      <vt:lpstr>A more familiar example</vt:lpstr>
      <vt:lpstr>TWO MORE SLIDES – domain specific examples</vt:lpstr>
      <vt:lpstr>Crosswalking research data</vt:lpstr>
      <vt:lpstr>Crosswalking research data</vt:lpstr>
      <vt:lpstr>PowerPoint Presentation</vt:lpstr>
      <vt:lpstr>Data “friction”</vt:lpstr>
      <vt:lpstr>Finding “friction” by examining completeness &amp; coverage</vt:lpstr>
      <vt:lpstr>PowerPoint Presentation</vt:lpstr>
      <vt:lpstr>Losses:</vt:lpstr>
      <vt:lpstr>PowerPoint Presentation</vt:lpstr>
      <vt:lpstr>Every point of transfer = point of potential data loss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Workflows</dc:title>
  <dc:creator>Nic Weber</dc:creator>
  <cp:lastModifiedBy>andrea thomer</cp:lastModifiedBy>
  <cp:revision>90</cp:revision>
  <cp:lastPrinted>2014-12-29T20:59:13Z</cp:lastPrinted>
  <dcterms:created xsi:type="dcterms:W3CDTF">2014-12-23T22:24:41Z</dcterms:created>
  <dcterms:modified xsi:type="dcterms:W3CDTF">2015-02-03T20:19:33Z</dcterms:modified>
</cp:coreProperties>
</file>

<file path=docProps/thumbnail.jpeg>
</file>